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5"/>
  </p:notesMasterIdLst>
  <p:sldIdLst>
    <p:sldId id="256" r:id="rId2"/>
    <p:sldId id="258" r:id="rId3"/>
    <p:sldId id="259" r:id="rId4"/>
    <p:sldId id="260" r:id="rId5"/>
    <p:sldId id="257" r:id="rId6"/>
    <p:sldId id="261" r:id="rId7"/>
    <p:sldId id="262" r:id="rId8"/>
    <p:sldId id="266" r:id="rId9"/>
    <p:sldId id="263" r:id="rId10"/>
    <p:sldId id="264" r:id="rId11"/>
    <p:sldId id="265"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8AE20-0F1F-4E85-9367-3B20973FEFFB}" type="datetimeFigureOut">
              <a:rPr lang="en-GB" smtClean="0"/>
              <a:t>28/05/2018</a:t>
            </a:fld>
            <a:endParaRPr lang="en-GB"/>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GB"/>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85FAE-D4D7-4B39-8EC4-CE659FBE7805}" type="slidenum">
              <a:rPr lang="en-GB" smtClean="0"/>
              <a:t>‹#›</a:t>
            </a:fld>
            <a:endParaRPr lang="en-GB"/>
          </a:p>
        </p:txBody>
      </p:sp>
    </p:spTree>
    <p:extLst>
      <p:ext uri="{BB962C8B-B14F-4D97-AF65-F5344CB8AC3E}">
        <p14:creationId xmlns:p14="http://schemas.microsoft.com/office/powerpoint/2010/main" val="363889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tr-TR" smtClean="0"/>
              <a:t>Asıl başlık stili için tıklatın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2392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2923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8945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63266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34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2036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2870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0730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752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471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6692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2119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04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4083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2332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1332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smtClean="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029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A87A34-81AB-432B-8DAE-1953F412C126}" type="datetimeFigureOut">
              <a:rPr lang="en-US" smtClean="0"/>
              <a:pPr/>
              <a:t>5/28/2018</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617748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Unvan 1"/>
          <p:cNvSpPr>
            <a:spLocks noGrp="1"/>
          </p:cNvSpPr>
          <p:nvPr>
            <p:ph type="ctrTitle"/>
          </p:nvPr>
        </p:nvSpPr>
        <p:spPr>
          <a:xfrm>
            <a:off x="4241799" y="0"/>
            <a:ext cx="3927327" cy="905941"/>
          </a:xfrm>
        </p:spPr>
        <p:txBody>
          <a:bodyPr>
            <a:normAutofit fontScale="90000"/>
          </a:bodyPr>
          <a:lstStyle/>
          <a:p>
            <a:r>
              <a:rPr lang="tr-TR" dirty="0" smtClean="0"/>
              <a:t>MATLAB 	</a:t>
            </a:r>
            <a:endParaRPr lang="en-GB" dirty="0"/>
          </a:p>
        </p:txBody>
      </p:sp>
      <p:sp>
        <p:nvSpPr>
          <p:cNvPr id="3" name="Alt Başlık 2"/>
          <p:cNvSpPr>
            <a:spLocks noGrp="1"/>
          </p:cNvSpPr>
          <p:nvPr>
            <p:ph type="subTitle" idx="1"/>
          </p:nvPr>
        </p:nvSpPr>
        <p:spPr>
          <a:xfrm>
            <a:off x="1396093" y="5808133"/>
            <a:ext cx="9440034" cy="1049867"/>
          </a:xfrm>
        </p:spPr>
        <p:txBody>
          <a:bodyPr/>
          <a:lstStyle/>
          <a:p>
            <a:r>
              <a:rPr lang="tr-TR" dirty="0" smtClean="0"/>
              <a:t>AIRCRAFT ANALYZER</a:t>
            </a:r>
            <a:endParaRPr lang="en-GB" dirty="0"/>
          </a:p>
        </p:txBody>
      </p:sp>
    </p:spTree>
    <p:extLst>
      <p:ext uri="{BB962C8B-B14F-4D97-AF65-F5344CB8AC3E}">
        <p14:creationId xmlns:p14="http://schemas.microsoft.com/office/powerpoint/2010/main" val="3442928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rotWithShape="1">
          <a:blip r:embed="rId2"/>
          <a:srcRect l="16227" t="32813" r="16227" b="15104"/>
          <a:stretch/>
        </p:blipFill>
        <p:spPr>
          <a:xfrm>
            <a:off x="0" y="0"/>
            <a:ext cx="7899400" cy="3721100"/>
          </a:xfrm>
          <a:prstGeom prst="rect">
            <a:avLst/>
          </a:prstGeom>
        </p:spPr>
      </p:pic>
      <p:pic>
        <p:nvPicPr>
          <p:cNvPr id="6" name="Resim 5"/>
          <p:cNvPicPr>
            <a:picLocks noChangeAspect="1"/>
          </p:cNvPicPr>
          <p:nvPr/>
        </p:nvPicPr>
        <p:blipFill rotWithShape="1">
          <a:blip r:embed="rId3"/>
          <a:srcRect l="2270" t="21007" r="1294" b="60069"/>
          <a:stretch/>
        </p:blipFill>
        <p:spPr>
          <a:xfrm>
            <a:off x="0" y="3930650"/>
            <a:ext cx="12192000" cy="2146300"/>
          </a:xfrm>
          <a:prstGeom prst="rect">
            <a:avLst/>
          </a:prstGeom>
        </p:spPr>
      </p:pic>
      <p:sp>
        <p:nvSpPr>
          <p:cNvPr id="8" name="U Dönüş Oku 7"/>
          <p:cNvSpPr/>
          <p:nvPr/>
        </p:nvSpPr>
        <p:spPr>
          <a:xfrm rot="16200000">
            <a:off x="-371475" y="3311525"/>
            <a:ext cx="1492250" cy="749300"/>
          </a:xfrm>
          <a:prstGeom prst="uturnArrow">
            <a:avLst>
              <a:gd name="adj1" fmla="val 25000"/>
              <a:gd name="adj2" fmla="val 25000"/>
              <a:gd name="adj3" fmla="val 25000"/>
              <a:gd name="adj4" fmla="val 9056"/>
              <a:gd name="adj5" fmla="val 63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Aşağı Ok 8"/>
          <p:cNvSpPr/>
          <p:nvPr/>
        </p:nvSpPr>
        <p:spPr>
          <a:xfrm>
            <a:off x="2540000" y="3721100"/>
            <a:ext cx="317500" cy="209550"/>
          </a:xfrm>
          <a:prstGeom prst="down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0" name="Resim 9"/>
          <p:cNvPicPr>
            <a:picLocks noChangeAspect="1"/>
          </p:cNvPicPr>
          <p:nvPr/>
        </p:nvPicPr>
        <p:blipFill rotWithShape="1">
          <a:blip r:embed="rId4"/>
          <a:srcRect l="23256" t="53471" r="39946" b="13890"/>
          <a:stretch/>
        </p:blipFill>
        <p:spPr>
          <a:xfrm>
            <a:off x="8051800" y="0"/>
            <a:ext cx="4140200" cy="2940050"/>
          </a:xfrm>
          <a:prstGeom prst="rect">
            <a:avLst/>
          </a:prstGeom>
        </p:spPr>
      </p:pic>
      <p:sp>
        <p:nvSpPr>
          <p:cNvPr id="11" name="Yukarı Ok 10"/>
          <p:cNvSpPr/>
          <p:nvPr/>
        </p:nvSpPr>
        <p:spPr>
          <a:xfrm>
            <a:off x="9879584" y="2940050"/>
            <a:ext cx="484632" cy="978408"/>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2" name="Metin kutusu 11"/>
          <p:cNvSpPr txBox="1"/>
          <p:nvPr/>
        </p:nvSpPr>
        <p:spPr>
          <a:xfrm>
            <a:off x="749300" y="6211669"/>
            <a:ext cx="10272556" cy="646331"/>
          </a:xfrm>
          <a:prstGeom prst="rect">
            <a:avLst/>
          </a:prstGeom>
          <a:noFill/>
        </p:spPr>
        <p:txBody>
          <a:bodyPr wrap="square" rtlCol="0">
            <a:spAutoFit/>
          </a:bodyPr>
          <a:lstStyle/>
          <a:p>
            <a:pPr algn="ctr"/>
            <a:r>
              <a:rPr lang="tr-TR" dirty="0" smtClean="0"/>
              <a:t>KULLANICI PROGRAMDAN ÇIKMADAN VERİLERİN NASIL KAYDEDİLDİĞİNİ BU KOD SAYESİNDE GÖREBİLİYOR</a:t>
            </a:r>
            <a:endParaRPr lang="en-GB" dirty="0"/>
          </a:p>
        </p:txBody>
      </p:sp>
    </p:spTree>
    <p:extLst>
      <p:ext uri="{BB962C8B-B14F-4D97-AF65-F5344CB8AC3E}">
        <p14:creationId xmlns:p14="http://schemas.microsoft.com/office/powerpoint/2010/main" val="2574985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rotWithShape="1">
          <a:blip r:embed="rId2"/>
          <a:srcRect l="22378" t="80769" r="27745" b="11189"/>
          <a:stretch/>
        </p:blipFill>
        <p:spPr>
          <a:xfrm>
            <a:off x="0" y="0"/>
            <a:ext cx="6489700" cy="752475"/>
          </a:xfrm>
          <a:prstGeom prst="rect">
            <a:avLst/>
          </a:prstGeom>
        </p:spPr>
      </p:pic>
      <p:pic>
        <p:nvPicPr>
          <p:cNvPr id="3" name="Resim 2"/>
          <p:cNvPicPr>
            <a:picLocks noChangeAspect="1"/>
          </p:cNvPicPr>
          <p:nvPr/>
        </p:nvPicPr>
        <p:blipFill rotWithShape="1">
          <a:blip r:embed="rId3"/>
          <a:srcRect l="35944" t="26910" r="36140" b="61285"/>
          <a:stretch/>
        </p:blipFill>
        <p:spPr>
          <a:xfrm>
            <a:off x="7810500" y="0"/>
            <a:ext cx="4381500" cy="927100"/>
          </a:xfrm>
          <a:prstGeom prst="rect">
            <a:avLst/>
          </a:prstGeom>
        </p:spPr>
      </p:pic>
      <p:sp>
        <p:nvSpPr>
          <p:cNvPr id="4" name="Sağ Ok 3"/>
          <p:cNvSpPr/>
          <p:nvPr/>
        </p:nvSpPr>
        <p:spPr>
          <a:xfrm>
            <a:off x="6489700" y="174625"/>
            <a:ext cx="1320800" cy="57785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tr-TR" sz="1200" dirty="0" smtClean="0"/>
              <a:t>AFTER ENTER</a:t>
            </a:r>
            <a:endParaRPr lang="en-GB" sz="1200" dirty="0"/>
          </a:p>
        </p:txBody>
      </p:sp>
      <p:pic>
        <p:nvPicPr>
          <p:cNvPr id="5" name="Resim 4"/>
          <p:cNvPicPr>
            <a:picLocks noChangeAspect="1"/>
          </p:cNvPicPr>
          <p:nvPr/>
        </p:nvPicPr>
        <p:blipFill rotWithShape="1">
          <a:blip r:embed="rId4"/>
          <a:srcRect l="11153" t="19966" r="58784" b="61111"/>
          <a:stretch/>
        </p:blipFill>
        <p:spPr>
          <a:xfrm>
            <a:off x="8352629" y="2277471"/>
            <a:ext cx="3911600" cy="1622028"/>
          </a:xfrm>
          <a:prstGeom prst="rect">
            <a:avLst/>
          </a:prstGeom>
        </p:spPr>
      </p:pic>
      <p:pic>
        <p:nvPicPr>
          <p:cNvPr id="6" name="Resim 5"/>
          <p:cNvPicPr>
            <a:picLocks noChangeAspect="1"/>
          </p:cNvPicPr>
          <p:nvPr/>
        </p:nvPicPr>
        <p:blipFill rotWithShape="1">
          <a:blip r:embed="rId5"/>
          <a:srcRect l="3929" t="21180" r="1001" b="55729"/>
          <a:stretch/>
        </p:blipFill>
        <p:spPr>
          <a:xfrm>
            <a:off x="0" y="2277471"/>
            <a:ext cx="8280400" cy="1622028"/>
          </a:xfrm>
          <a:prstGeom prst="rect">
            <a:avLst/>
          </a:prstGeom>
        </p:spPr>
      </p:pic>
      <p:sp>
        <p:nvSpPr>
          <p:cNvPr id="9" name="Sağ Ok 8"/>
          <p:cNvSpPr/>
          <p:nvPr/>
        </p:nvSpPr>
        <p:spPr>
          <a:xfrm rot="5400000">
            <a:off x="9211765" y="1303836"/>
            <a:ext cx="1350370" cy="596899"/>
          </a:xfrm>
          <a:prstGeom prst="rightArrow">
            <a:avLst>
              <a:gd name="adj1" fmla="val 50000"/>
              <a:gd name="adj2" fmla="val 9316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200" dirty="0"/>
          </a:p>
        </p:txBody>
      </p:sp>
      <p:pic>
        <p:nvPicPr>
          <p:cNvPr id="10" name="Resim 9"/>
          <p:cNvPicPr>
            <a:picLocks noChangeAspect="1"/>
          </p:cNvPicPr>
          <p:nvPr/>
        </p:nvPicPr>
        <p:blipFill rotWithShape="1">
          <a:blip r:embed="rId6"/>
          <a:srcRect l="1391" t="16259" r="63372" b="49475"/>
          <a:stretch/>
        </p:blipFill>
        <p:spPr>
          <a:xfrm>
            <a:off x="7315201" y="4074124"/>
            <a:ext cx="4908548" cy="2783876"/>
          </a:xfrm>
          <a:prstGeom prst="rect">
            <a:avLst/>
          </a:prstGeom>
        </p:spPr>
      </p:pic>
      <p:sp>
        <p:nvSpPr>
          <p:cNvPr id="11" name="Sağ Ok 10"/>
          <p:cNvSpPr/>
          <p:nvPr/>
        </p:nvSpPr>
        <p:spPr>
          <a:xfrm rot="5400000">
            <a:off x="9903122" y="3871322"/>
            <a:ext cx="196256" cy="230980"/>
          </a:xfrm>
          <a:prstGeom prst="rightArrow">
            <a:avLst>
              <a:gd name="adj1" fmla="val 50000"/>
              <a:gd name="adj2" fmla="val 3756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200" dirty="0"/>
          </a:p>
        </p:txBody>
      </p:sp>
      <p:sp>
        <p:nvSpPr>
          <p:cNvPr id="12" name="Yukarı Ok 11"/>
          <p:cNvSpPr/>
          <p:nvPr/>
        </p:nvSpPr>
        <p:spPr>
          <a:xfrm>
            <a:off x="2082800" y="752475"/>
            <a:ext cx="2171700" cy="1524997"/>
          </a:xfrm>
          <a:prstGeom prst="upArrow">
            <a:avLst>
              <a:gd name="adj1" fmla="val 50000"/>
              <a:gd name="adj2" fmla="val 48334"/>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tr-TR" sz="1400" dirty="0" smtClean="0"/>
              <a:t>WHICH CODE THAT AT BACGROUND </a:t>
            </a:r>
            <a:endParaRPr lang="en-GB" sz="1400" dirty="0"/>
          </a:p>
        </p:txBody>
      </p:sp>
      <p:pic>
        <p:nvPicPr>
          <p:cNvPr id="13" name="Resim 12"/>
          <p:cNvPicPr>
            <a:picLocks noChangeAspect="1"/>
          </p:cNvPicPr>
          <p:nvPr/>
        </p:nvPicPr>
        <p:blipFill rotWithShape="1">
          <a:blip r:embed="rId7"/>
          <a:srcRect l="32139" t="32465" r="29014" b="12328"/>
          <a:stretch/>
        </p:blipFill>
        <p:spPr>
          <a:xfrm>
            <a:off x="1698534" y="4084940"/>
            <a:ext cx="4331387" cy="2791514"/>
          </a:xfrm>
          <a:prstGeom prst="rect">
            <a:avLst/>
          </a:prstGeom>
        </p:spPr>
      </p:pic>
      <p:sp>
        <p:nvSpPr>
          <p:cNvPr id="14" name="Sol Ok 13"/>
          <p:cNvSpPr/>
          <p:nvPr/>
        </p:nvSpPr>
        <p:spPr>
          <a:xfrm>
            <a:off x="6029921" y="5473700"/>
            <a:ext cx="1285280" cy="596900"/>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93873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rotWithShape="1">
          <a:blip r:embed="rId2"/>
          <a:srcRect b="5555"/>
          <a:stretch/>
        </p:blipFill>
        <p:spPr>
          <a:xfrm>
            <a:off x="-1" y="-228600"/>
            <a:ext cx="12601575" cy="7086600"/>
          </a:xfrm>
          <a:prstGeom prst="rect">
            <a:avLst/>
          </a:prstGeom>
        </p:spPr>
      </p:pic>
    </p:spTree>
    <p:extLst>
      <p:ext uri="{BB962C8B-B14F-4D97-AF65-F5344CB8AC3E}">
        <p14:creationId xmlns:p14="http://schemas.microsoft.com/office/powerpoint/2010/main" val="1467703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rotWithShape="1">
          <a:blip r:embed="rId2"/>
          <a:srcRect b="6598"/>
          <a:stretch/>
        </p:blipFill>
        <p:spPr>
          <a:xfrm>
            <a:off x="-1" y="-228600"/>
            <a:ext cx="12601575" cy="7086600"/>
          </a:xfrm>
          <a:prstGeom prst="rect">
            <a:avLst/>
          </a:prstGeom>
        </p:spPr>
      </p:pic>
    </p:spTree>
    <p:extLst>
      <p:ext uri="{BB962C8B-B14F-4D97-AF65-F5344CB8AC3E}">
        <p14:creationId xmlns:p14="http://schemas.microsoft.com/office/powerpoint/2010/main" val="3326756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t="-17000" b="-17000"/>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solidFill>
                  <a:schemeClr val="bg1"/>
                </a:solidFill>
              </a:rPr>
              <a:t>MAIN_ANALYZER NEDİR ?</a:t>
            </a:r>
            <a:endParaRPr lang="en-GB" dirty="0">
              <a:solidFill>
                <a:schemeClr val="bg1"/>
              </a:solidFill>
            </a:endParaRPr>
          </a:p>
        </p:txBody>
      </p:sp>
      <p:sp>
        <p:nvSpPr>
          <p:cNvPr id="3" name="İçerik Yer Tutucusu 2"/>
          <p:cNvSpPr>
            <a:spLocks noGrp="1"/>
          </p:cNvSpPr>
          <p:nvPr>
            <p:ph idx="1"/>
          </p:nvPr>
        </p:nvSpPr>
        <p:spPr/>
        <p:txBody>
          <a:bodyPr>
            <a:normAutofit/>
          </a:bodyPr>
          <a:lstStyle/>
          <a:p>
            <a:r>
              <a:rPr lang="tr-TR" dirty="0" smtClean="0">
                <a:solidFill>
                  <a:schemeClr val="bg1"/>
                </a:solidFill>
              </a:rPr>
              <a:t>Günümüzde her an bilgiye ulaşma isteği oldukça artmış durumdadır. Özellikle </a:t>
            </a:r>
            <a:r>
              <a:rPr lang="tr-TR" dirty="0" err="1" smtClean="0">
                <a:solidFill>
                  <a:schemeClr val="bg1"/>
                </a:solidFill>
              </a:rPr>
              <a:t>sıradışı</a:t>
            </a:r>
            <a:r>
              <a:rPr lang="tr-TR" dirty="0" smtClean="0">
                <a:solidFill>
                  <a:schemeClr val="bg1"/>
                </a:solidFill>
              </a:rPr>
              <a:t> olan veya gizemli çalışan makinaları/cihazları oldukça merak etmekte ve bu merakın neticesi olarak kafalarındaki soruları cevaplama isteği </a:t>
            </a:r>
            <a:r>
              <a:rPr lang="tr-TR" dirty="0" err="1" smtClean="0">
                <a:solidFill>
                  <a:schemeClr val="bg1"/>
                </a:solidFill>
              </a:rPr>
              <a:t>doğurmaktadır.Tabi</a:t>
            </a:r>
            <a:r>
              <a:rPr lang="tr-TR" dirty="0" smtClean="0">
                <a:solidFill>
                  <a:schemeClr val="bg1"/>
                </a:solidFill>
              </a:rPr>
              <a:t> ki bu makinalardan biri </a:t>
            </a:r>
            <a:r>
              <a:rPr lang="tr-TR" dirty="0" err="1" smtClean="0">
                <a:solidFill>
                  <a:schemeClr val="bg1"/>
                </a:solidFill>
              </a:rPr>
              <a:t>uçaktır.İnsanlar</a:t>
            </a:r>
            <a:r>
              <a:rPr lang="tr-TR" dirty="0" smtClean="0">
                <a:solidFill>
                  <a:schemeClr val="bg1"/>
                </a:solidFill>
              </a:rPr>
              <a:t> uçağın hızını ürettiği kaldırma kuvvetini vb. meraklarını </a:t>
            </a:r>
            <a:r>
              <a:rPr lang="tr-TR" dirty="0" err="1" smtClean="0">
                <a:solidFill>
                  <a:schemeClr val="bg1"/>
                </a:solidFill>
              </a:rPr>
              <a:t>celbetmektedi</a:t>
            </a:r>
            <a:r>
              <a:rPr lang="tr-TR" dirty="0" smtClean="0">
                <a:solidFill>
                  <a:schemeClr val="bg1"/>
                </a:solidFill>
              </a:rPr>
              <a:t>. Bununla birlikte model uçak alanında önemli yer tutan hesaplamaların el ile yapılması önemli sorunlara yol açmaktadır. Yaptığımız bu program hem merak edilen soruları cevaplamakta hem de model uçakçılık alanına katkıda bulunmaktadır. </a:t>
            </a:r>
            <a:endParaRPr lang="en-GB" dirty="0">
              <a:solidFill>
                <a:schemeClr val="bg1"/>
              </a:solidFill>
            </a:endParaRPr>
          </a:p>
        </p:txBody>
      </p:sp>
    </p:spTree>
    <p:extLst>
      <p:ext uri="{BB962C8B-B14F-4D97-AF65-F5344CB8AC3E}">
        <p14:creationId xmlns:p14="http://schemas.microsoft.com/office/powerpoint/2010/main" val="2956069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543904" y="3091544"/>
            <a:ext cx="3856037" cy="1639884"/>
          </a:xfrm>
        </p:spPr>
        <p:txBody>
          <a:bodyPr/>
          <a:lstStyle/>
          <a:p>
            <a:pPr algn="ctr"/>
            <a:r>
              <a:rPr lang="tr-TR" dirty="0" smtClean="0"/>
              <a:t>PROGRAMIN GENEL YAPISI</a:t>
            </a:r>
            <a:endParaRPr lang="en-GB"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b="44101"/>
          <a:stretch/>
        </p:blipFill>
        <p:spPr>
          <a:xfrm>
            <a:off x="1355710" y="130631"/>
            <a:ext cx="9749246" cy="3383278"/>
          </a:xfrm>
        </p:spPr>
      </p:pic>
      <p:sp>
        <p:nvSpPr>
          <p:cNvPr id="4" name="Metin Yer Tutucusu 3"/>
          <p:cNvSpPr>
            <a:spLocks noGrp="1"/>
          </p:cNvSpPr>
          <p:nvPr>
            <p:ph type="body" sz="half" idx="2"/>
          </p:nvPr>
        </p:nvSpPr>
        <p:spPr>
          <a:xfrm>
            <a:off x="1616967" y="4731428"/>
            <a:ext cx="8232426" cy="1415142"/>
          </a:xfrm>
        </p:spPr>
        <p:txBody>
          <a:bodyPr>
            <a:normAutofit fontScale="92500" lnSpcReduction="20000"/>
          </a:bodyPr>
          <a:lstStyle/>
          <a:p>
            <a:r>
              <a:rPr lang="tr-TR" dirty="0" smtClean="0"/>
              <a:t>Program 570 satır koddan oluşmaktadır. İçerisinde kurulmuş olan kontrol mekanizmaları sayesinde hatalı girişler tespit edilip kullanıcının istenen değeri  yeniden girmesi sağlanıyor. Program, </a:t>
            </a:r>
            <a:r>
              <a:rPr lang="tr-TR" dirty="0"/>
              <a:t>k</a:t>
            </a:r>
            <a:r>
              <a:rPr lang="tr-TR" dirty="0" smtClean="0"/>
              <a:t>ullanıcıya hafızasında bulunan  uçaklardan biriyle hesap yapıp yapmak istemediği, eğer istemezse  kendi istediği uçağı, kendi belirlediği ismi ve özellikleriyle kaydedip hesap yapmasını sağlıyor. Kullanım ara yüzü çok sade ve yönergeler sayesinde kullanıcı dostu olup, kullanımının çok kolay olması ve kullanıcının istediği çoğu özelleştirmelere izin veren yapısı sayesinde en iyi programlardan birisi olmaya aday. </a:t>
            </a:r>
            <a:endParaRPr lang="en-GB" dirty="0"/>
          </a:p>
        </p:txBody>
      </p:sp>
    </p:spTree>
    <p:extLst>
      <p:ext uri="{BB962C8B-B14F-4D97-AF65-F5344CB8AC3E}">
        <p14:creationId xmlns:p14="http://schemas.microsoft.com/office/powerpoint/2010/main" val="3513389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873905" y="203200"/>
            <a:ext cx="6625695" cy="558800"/>
          </a:xfrm>
        </p:spPr>
        <p:txBody>
          <a:bodyPr/>
          <a:lstStyle/>
          <a:p>
            <a:pPr algn="ctr"/>
            <a:r>
              <a:rPr lang="tr-TR" dirty="0" smtClean="0"/>
              <a:t>PROGRAMLA NELER YAPILABİLİR ?                                                                                                                                                                                                                                                                                                                                                                                                                                                                                                                                                                                                                                            </a:t>
            </a:r>
            <a:endParaRPr lang="en-GB" dirty="0"/>
          </a:p>
        </p:txBody>
      </p:sp>
      <p:sp>
        <p:nvSpPr>
          <p:cNvPr id="10" name="Metin Yer Tutucusu 9"/>
          <p:cNvSpPr>
            <a:spLocks noGrp="1"/>
          </p:cNvSpPr>
          <p:nvPr>
            <p:ph type="body" sz="half" idx="2"/>
          </p:nvPr>
        </p:nvSpPr>
        <p:spPr>
          <a:xfrm>
            <a:off x="1345595" y="887143"/>
            <a:ext cx="3706889" cy="3359681"/>
          </a:xfrm>
        </p:spPr>
        <p:txBody>
          <a:bodyPr/>
          <a:lstStyle/>
          <a:p>
            <a:r>
              <a:rPr lang="tr-TR" dirty="0" smtClean="0"/>
              <a:t>Kullanıcının girdiği değerler yardımıyla uçak için önemli değerlerin hesabını yapıp birimleriyle birlikte görüntüleyebilir, bu verileri ‘.mat, .</a:t>
            </a:r>
            <a:r>
              <a:rPr lang="tr-TR" dirty="0" err="1" smtClean="0"/>
              <a:t>xlsx</a:t>
            </a:r>
            <a:r>
              <a:rPr lang="tr-TR" dirty="0"/>
              <a:t> </a:t>
            </a:r>
            <a:r>
              <a:rPr lang="tr-TR" dirty="0" smtClean="0"/>
              <a:t>veya .</a:t>
            </a:r>
            <a:r>
              <a:rPr lang="tr-TR" dirty="0" err="1" smtClean="0"/>
              <a:t>txt</a:t>
            </a:r>
            <a:r>
              <a:rPr lang="tr-TR" dirty="0" smtClean="0"/>
              <a:t>’ formatında çıktı alabilir, temel performans grafiklerinden ‘dinamik basınçtaki değişim ve CL/CD’ grafiklerini çizdirebilir ve resim olarak kaydedebilir.</a:t>
            </a:r>
            <a:endParaRPr lang="en-GB" dirty="0"/>
          </a:p>
        </p:txBody>
      </p:sp>
      <p:pic>
        <p:nvPicPr>
          <p:cNvPr id="6" name="Resim 5"/>
          <p:cNvPicPr>
            <a:picLocks noChangeAspect="1"/>
          </p:cNvPicPr>
          <p:nvPr/>
        </p:nvPicPr>
        <p:blipFill rotWithShape="1">
          <a:blip r:embed="rId2"/>
          <a:srcRect t="31403" r="37054" b="15322"/>
          <a:stretch/>
        </p:blipFill>
        <p:spPr>
          <a:xfrm>
            <a:off x="5303837" y="887143"/>
            <a:ext cx="6888163" cy="3224215"/>
          </a:xfrm>
          <a:prstGeom prst="rect">
            <a:avLst/>
          </a:prstGeom>
        </p:spPr>
      </p:pic>
      <p:pic>
        <p:nvPicPr>
          <p:cNvPr id="11" name="Resim 10"/>
          <p:cNvPicPr>
            <a:picLocks noChangeAspect="1"/>
          </p:cNvPicPr>
          <p:nvPr/>
        </p:nvPicPr>
        <p:blipFill rotWithShape="1">
          <a:blip r:embed="rId3"/>
          <a:srcRect l="40629" t="26042" r="40337" b="59895"/>
          <a:stretch/>
        </p:blipFill>
        <p:spPr>
          <a:xfrm>
            <a:off x="5303836" y="4246823"/>
            <a:ext cx="3789363" cy="1574043"/>
          </a:xfrm>
          <a:prstGeom prst="rect">
            <a:avLst/>
          </a:prstGeom>
        </p:spPr>
      </p:pic>
      <p:pic>
        <p:nvPicPr>
          <p:cNvPr id="13" name="Resim 12"/>
          <p:cNvPicPr>
            <a:picLocks noChangeAspect="1"/>
          </p:cNvPicPr>
          <p:nvPr/>
        </p:nvPicPr>
        <p:blipFill rotWithShape="1">
          <a:blip r:embed="rId4"/>
          <a:srcRect l="29405" t="2952" r="29892" b="32292"/>
          <a:stretch/>
        </p:blipFill>
        <p:spPr>
          <a:xfrm>
            <a:off x="0" y="3416300"/>
            <a:ext cx="4927600" cy="3441700"/>
          </a:xfrm>
          <a:prstGeom prst="rect">
            <a:avLst/>
          </a:prstGeom>
        </p:spPr>
      </p:pic>
    </p:spTree>
    <p:extLst>
      <p:ext uri="{BB962C8B-B14F-4D97-AF65-F5344CB8AC3E}">
        <p14:creationId xmlns:p14="http://schemas.microsoft.com/office/powerpoint/2010/main" val="1280628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title"/>
          </p:nvPr>
        </p:nvSpPr>
        <p:spPr>
          <a:xfrm>
            <a:off x="1146705" y="609601"/>
            <a:ext cx="9660995" cy="609599"/>
          </a:xfrm>
        </p:spPr>
        <p:txBody>
          <a:bodyPr/>
          <a:lstStyle/>
          <a:p>
            <a:pPr algn="ctr"/>
            <a:r>
              <a:rPr lang="tr-TR" dirty="0" smtClean="0"/>
              <a:t>PROGRAM KOD SİSTEMİ</a:t>
            </a:r>
            <a:endParaRPr lang="en-GB" dirty="0"/>
          </a:p>
        </p:txBody>
      </p:sp>
      <p:pic>
        <p:nvPicPr>
          <p:cNvPr id="7" name="İçerik Yer Tutucusu 6"/>
          <p:cNvPicPr>
            <a:picLocks noGrp="1" noChangeAspect="1"/>
          </p:cNvPicPr>
          <p:nvPr>
            <p:ph idx="1"/>
          </p:nvPr>
        </p:nvPicPr>
        <p:blipFill rotWithShape="1">
          <a:blip r:embed="rId2"/>
          <a:srcRect t="18439" r="24333" b="10243"/>
          <a:stretch/>
        </p:blipFill>
        <p:spPr>
          <a:xfrm>
            <a:off x="1345142" y="1225550"/>
            <a:ext cx="9705882" cy="5041900"/>
          </a:xfrm>
          <a:prstGeom prst="rect">
            <a:avLst/>
          </a:prstGeom>
          <a:ln>
            <a:solidFill>
              <a:schemeClr val="accent2"/>
            </a:solidFill>
          </a:ln>
        </p:spPr>
      </p:pic>
      <p:sp>
        <p:nvSpPr>
          <p:cNvPr id="8" name="Sol Ok 7"/>
          <p:cNvSpPr/>
          <p:nvPr/>
        </p:nvSpPr>
        <p:spPr>
          <a:xfrm>
            <a:off x="6438900" y="1917699"/>
            <a:ext cx="92710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t>1</a:t>
            </a:r>
            <a:endParaRPr lang="en-GB" sz="1000" dirty="0"/>
          </a:p>
        </p:txBody>
      </p:sp>
      <p:sp>
        <p:nvSpPr>
          <p:cNvPr id="9" name="Sol Ok Açıklama Balonu 8"/>
          <p:cNvSpPr/>
          <p:nvPr/>
        </p:nvSpPr>
        <p:spPr>
          <a:xfrm>
            <a:off x="8978900" y="3314699"/>
            <a:ext cx="1054100" cy="431801"/>
          </a:xfrm>
          <a:prstGeom prst="leftArrowCallout">
            <a:avLst/>
          </a:prstGeom>
          <a:solidFill>
            <a:srgbClr val="FF00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1100" b="1" dirty="0" smtClean="0">
                <a:ln w="22225">
                  <a:solidFill>
                    <a:schemeClr val="bg1"/>
                  </a:solidFill>
                  <a:prstDash val="solid"/>
                </a:ln>
                <a:solidFill>
                  <a:schemeClr val="tx1"/>
                </a:solidFill>
              </a:rPr>
              <a:t>ATAMA</a:t>
            </a:r>
            <a:endParaRPr lang="en-GB" sz="1100" b="1" dirty="0">
              <a:ln w="22225">
                <a:solidFill>
                  <a:schemeClr val="bg1"/>
                </a:solidFill>
                <a:prstDash val="solid"/>
              </a:ln>
              <a:solidFill>
                <a:schemeClr val="tx1"/>
              </a:solidFill>
            </a:endParaRPr>
          </a:p>
        </p:txBody>
      </p:sp>
      <p:sp>
        <p:nvSpPr>
          <p:cNvPr id="13" name="Sağ Ok 12"/>
          <p:cNvSpPr/>
          <p:nvPr/>
        </p:nvSpPr>
        <p:spPr>
          <a:xfrm>
            <a:off x="2895600" y="2120900"/>
            <a:ext cx="1638300" cy="1397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4" name="Aşağı Ok 13"/>
          <p:cNvSpPr/>
          <p:nvPr/>
        </p:nvSpPr>
        <p:spPr>
          <a:xfrm>
            <a:off x="4521200" y="2260600"/>
            <a:ext cx="127000" cy="39370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5" name="Sol Ok 14"/>
          <p:cNvSpPr/>
          <p:nvPr/>
        </p:nvSpPr>
        <p:spPr>
          <a:xfrm>
            <a:off x="4241800" y="2641600"/>
            <a:ext cx="292100" cy="114300"/>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6" name="Sol Ok 15"/>
          <p:cNvSpPr/>
          <p:nvPr/>
        </p:nvSpPr>
        <p:spPr>
          <a:xfrm>
            <a:off x="3079750" y="4448175"/>
            <a:ext cx="2324100" cy="1270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0067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rotWithShape="1">
          <a:blip r:embed="rId2"/>
          <a:srcRect l="6636" t="21477" r="32526" b="10647"/>
          <a:stretch/>
        </p:blipFill>
        <p:spPr>
          <a:xfrm>
            <a:off x="0" y="0"/>
            <a:ext cx="6305704" cy="3853657"/>
          </a:xfrm>
          <a:prstGeom prst="rect">
            <a:avLst/>
          </a:prstGeom>
        </p:spPr>
      </p:pic>
      <p:sp>
        <p:nvSpPr>
          <p:cNvPr id="6" name="Sol Ok 5"/>
          <p:cNvSpPr/>
          <p:nvPr/>
        </p:nvSpPr>
        <p:spPr>
          <a:xfrm>
            <a:off x="1581150" y="1193800"/>
            <a:ext cx="8763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ağa Bükülü Ok 7"/>
          <p:cNvSpPr/>
          <p:nvPr/>
        </p:nvSpPr>
        <p:spPr>
          <a:xfrm>
            <a:off x="558954" y="1498600"/>
            <a:ext cx="215900" cy="304800"/>
          </a:xfrm>
          <a:prstGeom prst="curv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9" name="Resim 8"/>
          <p:cNvPicPr>
            <a:picLocks noChangeAspect="1"/>
          </p:cNvPicPr>
          <p:nvPr/>
        </p:nvPicPr>
        <p:blipFill rotWithShape="1">
          <a:blip r:embed="rId3"/>
          <a:srcRect l="12112" t="38097" r="20738" b="10803"/>
          <a:stretch/>
        </p:blipFill>
        <p:spPr>
          <a:xfrm>
            <a:off x="6413500" y="0"/>
            <a:ext cx="5778500" cy="3853657"/>
          </a:xfrm>
          <a:prstGeom prst="rect">
            <a:avLst/>
          </a:prstGeom>
        </p:spPr>
      </p:pic>
      <p:sp>
        <p:nvSpPr>
          <p:cNvPr id="10" name="Sol Ok 9"/>
          <p:cNvSpPr/>
          <p:nvPr/>
        </p:nvSpPr>
        <p:spPr>
          <a:xfrm>
            <a:off x="8001000" y="0"/>
            <a:ext cx="7239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ol Ok 10"/>
          <p:cNvSpPr/>
          <p:nvPr/>
        </p:nvSpPr>
        <p:spPr>
          <a:xfrm>
            <a:off x="11074400" y="355600"/>
            <a:ext cx="622300" cy="152400"/>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pic>
        <p:nvPicPr>
          <p:cNvPr id="12" name="Resim 11"/>
          <p:cNvPicPr>
            <a:picLocks noChangeAspect="1"/>
          </p:cNvPicPr>
          <p:nvPr/>
        </p:nvPicPr>
        <p:blipFill rotWithShape="1">
          <a:blip r:embed="rId4"/>
          <a:srcRect l="3505" t="20985" r="38416" b="39831"/>
          <a:stretch/>
        </p:blipFill>
        <p:spPr>
          <a:xfrm>
            <a:off x="2019300" y="3949700"/>
            <a:ext cx="7861300" cy="2908300"/>
          </a:xfrm>
          <a:prstGeom prst="rect">
            <a:avLst/>
          </a:prstGeom>
        </p:spPr>
      </p:pic>
      <p:sp>
        <p:nvSpPr>
          <p:cNvPr id="14" name="Metin kutusu 13"/>
          <p:cNvSpPr txBox="1"/>
          <p:nvPr/>
        </p:nvSpPr>
        <p:spPr>
          <a:xfrm>
            <a:off x="355600" y="3035300"/>
            <a:ext cx="311304" cy="369332"/>
          </a:xfrm>
          <a:prstGeom prst="rect">
            <a:avLst/>
          </a:prstGeom>
          <a:noFill/>
          <a:ln>
            <a:solidFill>
              <a:schemeClr val="tx1"/>
            </a:solidFill>
          </a:ln>
        </p:spPr>
        <p:txBody>
          <a:bodyPr wrap="none" rtlCol="0">
            <a:spAutoFit/>
          </a:bodyPr>
          <a:lstStyle/>
          <a:p>
            <a:r>
              <a:rPr lang="tr-TR" dirty="0" smtClean="0">
                <a:solidFill>
                  <a:schemeClr val="bg1"/>
                </a:solidFill>
              </a:rPr>
              <a:t>1</a:t>
            </a:r>
            <a:endParaRPr lang="en-GB" dirty="0">
              <a:solidFill>
                <a:schemeClr val="bg1"/>
              </a:solidFill>
            </a:endParaRPr>
          </a:p>
        </p:txBody>
      </p:sp>
      <p:sp>
        <p:nvSpPr>
          <p:cNvPr id="15" name="Metin kutusu 14"/>
          <p:cNvSpPr txBox="1"/>
          <p:nvPr/>
        </p:nvSpPr>
        <p:spPr>
          <a:xfrm>
            <a:off x="11341100" y="3035300"/>
            <a:ext cx="311304" cy="369332"/>
          </a:xfrm>
          <a:prstGeom prst="rect">
            <a:avLst/>
          </a:prstGeom>
          <a:noFill/>
        </p:spPr>
        <p:txBody>
          <a:bodyPr wrap="none" rtlCol="0">
            <a:spAutoFit/>
          </a:bodyPr>
          <a:lstStyle/>
          <a:p>
            <a:r>
              <a:rPr lang="tr-TR" dirty="0" smtClean="0">
                <a:solidFill>
                  <a:schemeClr val="bg1"/>
                </a:solidFill>
              </a:rPr>
              <a:t>2</a:t>
            </a:r>
            <a:endParaRPr lang="en-GB" dirty="0">
              <a:solidFill>
                <a:schemeClr val="bg1"/>
              </a:solidFill>
            </a:endParaRPr>
          </a:p>
        </p:txBody>
      </p:sp>
      <p:sp>
        <p:nvSpPr>
          <p:cNvPr id="16" name="Metin kutusu 15"/>
          <p:cNvSpPr txBox="1"/>
          <p:nvPr/>
        </p:nvSpPr>
        <p:spPr>
          <a:xfrm>
            <a:off x="8001000" y="5274668"/>
            <a:ext cx="311304" cy="369332"/>
          </a:xfrm>
          <a:prstGeom prst="rect">
            <a:avLst/>
          </a:prstGeom>
          <a:noFill/>
        </p:spPr>
        <p:txBody>
          <a:bodyPr wrap="none" rtlCol="0">
            <a:spAutoFit/>
          </a:bodyPr>
          <a:lstStyle/>
          <a:p>
            <a:r>
              <a:rPr lang="tr-TR" dirty="0" smtClean="0">
                <a:solidFill>
                  <a:schemeClr val="bg1"/>
                </a:solidFill>
              </a:rPr>
              <a:t>3</a:t>
            </a:r>
            <a:endParaRPr lang="en-GB" dirty="0">
              <a:solidFill>
                <a:schemeClr val="bg1"/>
              </a:solidFill>
            </a:endParaRPr>
          </a:p>
        </p:txBody>
      </p:sp>
      <p:cxnSp>
        <p:nvCxnSpPr>
          <p:cNvPr id="20" name="Dirsek Bağlayıcısı 19"/>
          <p:cNvCxnSpPr/>
          <p:nvPr/>
        </p:nvCxnSpPr>
        <p:spPr>
          <a:xfrm rot="10800000" flipV="1">
            <a:off x="5594504" y="508000"/>
            <a:ext cx="5343450" cy="3683000"/>
          </a:xfrm>
          <a:prstGeom prst="bentConnector3">
            <a:avLst>
              <a:gd name="adj1" fmla="val 5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77877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rotWithShape="1">
          <a:blip r:embed="rId2"/>
          <a:srcRect l="15349" t="21180" r="8223" b="15104"/>
          <a:stretch/>
        </p:blipFill>
        <p:spPr>
          <a:xfrm>
            <a:off x="-1" y="0"/>
            <a:ext cx="10777745" cy="3886200"/>
          </a:xfrm>
          <a:prstGeom prst="rect">
            <a:avLst/>
          </a:prstGeom>
        </p:spPr>
      </p:pic>
      <p:pic>
        <p:nvPicPr>
          <p:cNvPr id="9" name="Resim 8"/>
          <p:cNvPicPr>
            <a:picLocks noChangeAspect="1"/>
          </p:cNvPicPr>
          <p:nvPr/>
        </p:nvPicPr>
        <p:blipFill rotWithShape="1">
          <a:blip r:embed="rId3"/>
          <a:srcRect l="3050" t="21701" r="707" b="56076"/>
          <a:stretch/>
        </p:blipFill>
        <p:spPr>
          <a:xfrm>
            <a:off x="0" y="4273550"/>
            <a:ext cx="12192000" cy="1587500"/>
          </a:xfrm>
          <a:prstGeom prst="rect">
            <a:avLst/>
          </a:prstGeom>
        </p:spPr>
      </p:pic>
      <p:cxnSp>
        <p:nvCxnSpPr>
          <p:cNvPr id="13" name="Dirsek Bağlayıcısı 12"/>
          <p:cNvCxnSpPr/>
          <p:nvPr/>
        </p:nvCxnSpPr>
        <p:spPr>
          <a:xfrm rot="16200000" flipH="1">
            <a:off x="1355725" y="2733675"/>
            <a:ext cx="2647950" cy="43180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394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rotWithShape="1">
          <a:blip r:embed="rId2"/>
          <a:srcRect b="11979"/>
          <a:stretch/>
        </p:blipFill>
        <p:spPr>
          <a:xfrm>
            <a:off x="-1" y="0"/>
            <a:ext cx="12192001" cy="6438900"/>
          </a:xfrm>
          <a:prstGeom prst="rect">
            <a:avLst/>
          </a:prstGeom>
        </p:spPr>
      </p:pic>
    </p:spTree>
    <p:extLst>
      <p:ext uri="{BB962C8B-B14F-4D97-AF65-F5344CB8AC3E}">
        <p14:creationId xmlns:p14="http://schemas.microsoft.com/office/powerpoint/2010/main" val="2154223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Resim 40"/>
          <p:cNvPicPr>
            <a:picLocks noChangeAspect="1"/>
          </p:cNvPicPr>
          <p:nvPr/>
        </p:nvPicPr>
        <p:blipFill rotWithShape="1">
          <a:blip r:embed="rId2"/>
          <a:srcRect l="3513" t="21528" r="34969" b="32639"/>
          <a:stretch/>
        </p:blipFill>
        <p:spPr>
          <a:xfrm>
            <a:off x="6819900" y="0"/>
            <a:ext cx="5397500" cy="3441699"/>
          </a:xfrm>
          <a:prstGeom prst="rect">
            <a:avLst/>
          </a:prstGeom>
        </p:spPr>
      </p:pic>
      <p:pic>
        <p:nvPicPr>
          <p:cNvPr id="5" name="Resim 4"/>
          <p:cNvPicPr>
            <a:picLocks noChangeAspect="1"/>
          </p:cNvPicPr>
          <p:nvPr/>
        </p:nvPicPr>
        <p:blipFill rotWithShape="1">
          <a:blip r:embed="rId3"/>
          <a:srcRect l="9102" t="21355" r="22083" b="15103"/>
          <a:stretch/>
        </p:blipFill>
        <p:spPr>
          <a:xfrm>
            <a:off x="0" y="0"/>
            <a:ext cx="6819900" cy="6858000"/>
          </a:xfrm>
          <a:prstGeom prst="rect">
            <a:avLst/>
          </a:prstGeom>
        </p:spPr>
      </p:pic>
      <p:sp>
        <p:nvSpPr>
          <p:cNvPr id="8" name="Çift Ayraç 7"/>
          <p:cNvSpPr/>
          <p:nvPr/>
        </p:nvSpPr>
        <p:spPr>
          <a:xfrm>
            <a:off x="6762750" y="1935482"/>
            <a:ext cx="5340350" cy="850903"/>
          </a:xfrm>
          <a:prstGeom prst="brace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cxnSp>
        <p:nvCxnSpPr>
          <p:cNvPr id="12" name="Dirsek Bağlayıcısı 11"/>
          <p:cNvCxnSpPr/>
          <p:nvPr/>
        </p:nvCxnSpPr>
        <p:spPr>
          <a:xfrm rot="5400000">
            <a:off x="1746251" y="1162050"/>
            <a:ext cx="4330699" cy="2413000"/>
          </a:xfrm>
          <a:prstGeom prst="bent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5" name="Düz Ok Bağlayıcısı 14"/>
          <p:cNvCxnSpPr/>
          <p:nvPr/>
        </p:nvCxnSpPr>
        <p:spPr>
          <a:xfrm>
            <a:off x="5118100" y="101600"/>
            <a:ext cx="164465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9" name="Resim 18"/>
          <p:cNvPicPr>
            <a:picLocks noChangeAspect="1"/>
          </p:cNvPicPr>
          <p:nvPr/>
        </p:nvPicPr>
        <p:blipFill rotWithShape="1">
          <a:blip r:embed="rId4"/>
          <a:srcRect l="40434" t="26041" r="40337" b="60070"/>
          <a:stretch/>
        </p:blipFill>
        <p:spPr>
          <a:xfrm>
            <a:off x="8010525" y="3473971"/>
            <a:ext cx="2844800" cy="1016000"/>
          </a:xfrm>
          <a:prstGeom prst="rect">
            <a:avLst/>
          </a:prstGeom>
        </p:spPr>
      </p:pic>
      <p:sp>
        <p:nvSpPr>
          <p:cNvPr id="20" name="Sol Yukarı Ok 19"/>
          <p:cNvSpPr/>
          <p:nvPr/>
        </p:nvSpPr>
        <p:spPr>
          <a:xfrm rot="5400000">
            <a:off x="7110468" y="3073400"/>
            <a:ext cx="504714" cy="1054100"/>
          </a:xfrm>
          <a:prstGeom prst="leftUpArrow">
            <a:avLst>
              <a:gd name="adj1" fmla="val 25000"/>
              <a:gd name="adj2" fmla="val 25000"/>
              <a:gd name="adj3" fmla="val 41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Düz Bağlayıcı 27"/>
          <p:cNvCxnSpPr/>
          <p:nvPr/>
        </p:nvCxnSpPr>
        <p:spPr>
          <a:xfrm flipV="1">
            <a:off x="7362825" y="3205108"/>
            <a:ext cx="1555752" cy="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Eğri Bağlayıcı 29"/>
          <p:cNvCxnSpPr/>
          <p:nvPr/>
        </p:nvCxnSpPr>
        <p:spPr>
          <a:xfrm rot="16200000" flipH="1">
            <a:off x="8385185" y="3338911"/>
            <a:ext cx="809604" cy="58102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Düz Bağlayıcı 32"/>
          <p:cNvCxnSpPr/>
          <p:nvPr/>
        </p:nvCxnSpPr>
        <p:spPr>
          <a:xfrm>
            <a:off x="8455025" y="4146550"/>
            <a:ext cx="19558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5" name="Dirsek Bağlayıcısı 34"/>
          <p:cNvCxnSpPr/>
          <p:nvPr/>
        </p:nvCxnSpPr>
        <p:spPr>
          <a:xfrm rot="10800000" flipV="1">
            <a:off x="8499474" y="3198850"/>
            <a:ext cx="1609728" cy="753696"/>
          </a:xfrm>
          <a:prstGeom prst="bentConnector3">
            <a:avLst>
              <a:gd name="adj1" fmla="val 19231"/>
            </a:avLst>
          </a:prstGeom>
          <a:ln>
            <a:headEnd type="triangle"/>
            <a:tailEnd type="triangle"/>
          </a:ln>
        </p:spPr>
        <p:style>
          <a:lnRef idx="3">
            <a:schemeClr val="accent3"/>
          </a:lnRef>
          <a:fillRef idx="0">
            <a:schemeClr val="accent3"/>
          </a:fillRef>
          <a:effectRef idx="2">
            <a:schemeClr val="accent3"/>
          </a:effectRef>
          <a:fontRef idx="minor">
            <a:schemeClr val="tx1"/>
          </a:fontRef>
        </p:style>
      </p:cxnSp>
      <p:pic>
        <p:nvPicPr>
          <p:cNvPr id="50" name="Resim 49"/>
          <p:cNvPicPr>
            <a:picLocks noChangeAspect="1"/>
          </p:cNvPicPr>
          <p:nvPr/>
        </p:nvPicPr>
        <p:blipFill rotWithShape="1">
          <a:blip r:embed="rId5"/>
          <a:srcRect l="20230" t="10417" r="19839" b="9722"/>
          <a:stretch/>
        </p:blipFill>
        <p:spPr>
          <a:xfrm>
            <a:off x="6826252" y="4505591"/>
            <a:ext cx="5276848" cy="2352409"/>
          </a:xfrm>
          <a:prstGeom prst="rect">
            <a:avLst/>
          </a:prstGeom>
        </p:spPr>
      </p:pic>
      <p:cxnSp>
        <p:nvCxnSpPr>
          <p:cNvPr id="53" name="Dirsek Bağlayıcısı 52"/>
          <p:cNvCxnSpPr/>
          <p:nvPr/>
        </p:nvCxnSpPr>
        <p:spPr>
          <a:xfrm rot="5400000">
            <a:off x="5038725" y="3317875"/>
            <a:ext cx="2679700" cy="768350"/>
          </a:xfrm>
          <a:prstGeom prst="bentConnector3">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5" name="Düz Ok Bağlayıcısı 54"/>
          <p:cNvCxnSpPr/>
          <p:nvPr/>
        </p:nvCxnSpPr>
        <p:spPr>
          <a:xfrm>
            <a:off x="5994400" y="5079624"/>
            <a:ext cx="1663700" cy="51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46536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urşun Rengi">
  <a:themeElements>
    <a:clrScheme name="Kurşun Rengi">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Kurşun Rengi">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urşun Rengi">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Tablet</Template>
  <TotalTime>282</TotalTime>
  <Words>245</Words>
  <Application>Microsoft Office PowerPoint</Application>
  <PresentationFormat>Geniş ekran</PresentationFormat>
  <Paragraphs>17</Paragraphs>
  <Slides>13</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13</vt:i4>
      </vt:variant>
    </vt:vector>
  </HeadingPairs>
  <TitlesOfParts>
    <vt:vector size="18" baseType="lpstr">
      <vt:lpstr>Calibri</vt:lpstr>
      <vt:lpstr>Calisto MT</vt:lpstr>
      <vt:lpstr>Trebuchet MS</vt:lpstr>
      <vt:lpstr>Wingdings 2</vt:lpstr>
      <vt:lpstr>Kurşun Rengi</vt:lpstr>
      <vt:lpstr>MATLAB  </vt:lpstr>
      <vt:lpstr>MAIN_ANALYZER NEDİR ?</vt:lpstr>
      <vt:lpstr>PROGRAMIN GENEL YAPISI</vt:lpstr>
      <vt:lpstr>PROGRAMLA NELER YAPILABİLİR ?                                                                                                                                                                                                                                                                                                                                                                                                                                                                                                                                                                                                                                            </vt:lpstr>
      <vt:lpstr>PROGRAM KOD SİSTEMİ</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Tevfik's Lenovo</dc:creator>
  <cp:lastModifiedBy>Tevfik's Lenovo</cp:lastModifiedBy>
  <cp:revision>26</cp:revision>
  <dcterms:created xsi:type="dcterms:W3CDTF">2018-05-28T08:04:48Z</dcterms:created>
  <dcterms:modified xsi:type="dcterms:W3CDTF">2018-05-28T12:47:09Z</dcterms:modified>
</cp:coreProperties>
</file>